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</p:sldMasterIdLst>
  <p:notesMasterIdLst>
    <p:notesMasterId r:id="rId20"/>
  </p:notesMasterIdLst>
  <p:sldIdLst>
    <p:sldId id="262" r:id="rId10"/>
    <p:sldId id="269" r:id="rId11"/>
    <p:sldId id="272" r:id="rId12"/>
    <p:sldId id="271" r:id="rId13"/>
    <p:sldId id="270" r:id="rId14"/>
    <p:sldId id="273" r:id="rId15"/>
    <p:sldId id="276" r:id="rId16"/>
    <p:sldId id="259" r:id="rId17"/>
    <p:sldId id="260" r:id="rId18"/>
    <p:sldId id="261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Black" panose="020B0A04020102020204" pitchFamily="34" charset="0"/>
      <p:bold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75978" autoAdjust="0"/>
  </p:normalViewPr>
  <p:slideViewPr>
    <p:cSldViewPr>
      <p:cViewPr varScale="1">
        <p:scale>
          <a:sx n="54" d="100"/>
          <a:sy n="54" d="100"/>
        </p:scale>
        <p:origin x="-9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B8AC-1E2C-4B76-A99A-E96883D54770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0EFB5-C2B6-4A10-AE66-7A60CBAE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5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46585-8F2D-4484-A125-1343CE8F5B4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EFB5-C2B6-4A10-AE66-7A60CBAEF7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EFB5-C2B6-4A10-AE66-7A60CBAEF7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EFB5-C2B6-4A10-AE66-7A60CBAEF72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6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EFB5-C2B6-4A10-AE66-7A60CBAEF7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7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94F54-E090-4AC6-9F39-3DF60EE0AE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7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58C12-7235-4836-8441-AEFBC10A1A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4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B619E-0C0A-436C-8683-2E72E72BB5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3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905CF-B539-439C-99F4-87DAEC13C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3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9C2A5-D439-4E51-A9E4-27478A6935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7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96CE4-4D5D-4993-94ED-15307F1085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493CA-5E3B-4812-B864-85CB90540F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0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7C358-1B5F-49C3-A1EE-8385C82494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9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37F66-E877-4645-BF39-31CFC91AA2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6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F6B19-BE69-4E66-8CA4-2D2489B4C5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8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3CCF4-6671-4F40-A583-589B0D42A3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3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731CF-28D3-4866-85B2-4874EBD283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3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5DFA-1833-4F9D-A136-8BDC4ECD75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9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0EB8-5DE6-45B4-8F68-E143BD39E7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6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11E45-6FCF-4701-9357-2ABD9DAAD1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35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531B6-C764-46F7-BB05-B74495033C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DEEC5-53A8-47BE-B0C0-447638D3FA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1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0C7CD-4AA9-48A3-8F27-29877CC466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3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4AE98-5563-4884-BEDB-9B6CAF32DA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46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3941-4999-4C40-A770-774CC86F79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76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74A2F-B40D-4E65-975A-ED53AA0778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57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C2A62-5A86-434D-9D50-FC46528C37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9A8F0-33BC-4BDA-A874-DF1D234978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7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0A9A-5E25-4EC4-826D-D832FBD83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17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DFA3-113E-44CF-BFD6-D7535D0170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37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9B85A-F5FD-47E9-934B-1D9BC3C370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51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24899-F79A-45CC-8DD1-C7A592ABAF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96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905CF-B539-439C-99F4-87DAEC13C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3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9C2A5-D439-4E51-A9E4-27478A6935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0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96CE4-4D5D-4993-94ED-15307F1085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8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493CA-5E3B-4812-B864-85CB90540F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2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7C358-1B5F-49C3-A1EE-8385C82494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1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37F66-E877-4645-BF39-31CFC91AA2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1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F1319-AC30-4088-8FBA-EFE555A433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3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F6B19-BE69-4E66-8CA4-2D2489B4C5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4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3CCF4-6671-4F40-A583-589B0D42A3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9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5DFA-1833-4F9D-A136-8BDC4ECD75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2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0EB8-5DE6-45B4-8F68-E143BD39E7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8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11E45-6FCF-4701-9357-2ABD9DAAD1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7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531B6-C764-46F7-BB05-B74495033C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5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DEEC5-53A8-47BE-B0C0-447638D3FA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4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0C7CD-4AA9-48A3-8F27-29877CC466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4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4AE98-5563-4884-BEDB-9B6CAF32DA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3941-4999-4C40-A770-774CC86F79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7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2C56-7FC1-4114-90B2-ADFF60370B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0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74A2F-B40D-4E65-975A-ED53AA0778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12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C2A62-5A86-434D-9D50-FC46528C37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75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0A9A-5E25-4EC4-826D-D832FBD83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95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DFA3-113E-44CF-BFD6-D7535D0170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30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9B85A-F5FD-47E9-934B-1D9BC3C370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9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24899-F79A-45CC-8DD1-C7A592ABAF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182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905CF-B539-439C-99F4-87DAEC13C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3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9C2A5-D439-4E51-A9E4-27478A6935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96CE4-4D5D-4993-94ED-15307F1085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9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493CA-5E3B-4812-B864-85CB90540F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1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FBB42-45F7-4086-9680-3235736072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0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7C358-1B5F-49C3-A1EE-8385C82494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9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37F66-E877-4645-BF39-31CFC91AA2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F6B19-BE69-4E66-8CA4-2D2489B4C5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0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3CCF4-6671-4F40-A583-589B0D42A3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4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5DFA-1833-4F9D-A136-8BDC4ECD75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0EB8-5DE6-45B4-8F68-E143BD39E7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5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11E45-6FCF-4701-9357-2ABD9DAAD1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2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531B6-C764-46F7-BB05-B74495033C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35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DEEC5-53A8-47BE-B0C0-447638D3FA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0C7CD-4AA9-48A3-8F27-29877CC466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3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4EEEA-A2FF-4788-AC9D-A9617A054E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7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4AE98-5563-4884-BEDB-9B6CAF32DA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449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3941-4999-4C40-A770-774CC86F79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66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74A2F-B40D-4E65-975A-ED53AA0778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977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C2A62-5A86-434D-9D50-FC46528C37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309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0A9A-5E25-4EC4-826D-D832FBD83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165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DFA3-113E-44CF-BFD6-D7535D0170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493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9B85A-F5FD-47E9-934B-1D9BC3C370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971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24899-F79A-45CC-8DD1-C7A592ABAF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829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531B6-C764-46F7-BB05-B74495033C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2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DEEC5-53A8-47BE-B0C0-447638D3FA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8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DEE94-3659-4D26-9D19-AC91091856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1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0C7CD-4AA9-48A3-8F27-29877CC466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2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4AE98-5563-4884-BEDB-9B6CAF32DA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893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3941-4999-4C40-A770-774CC86F79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695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74A2F-B40D-4E65-975A-ED53AA0778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799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C2A62-5A86-434D-9D50-FC46528C37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328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0A9A-5E25-4EC4-826D-D832FBD83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588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DFA3-113E-44CF-BFD6-D7535D0170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812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9B85A-F5FD-47E9-934B-1D9BC3C370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408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24899-F79A-45CC-8DD1-C7A592ABAF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555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905CF-B539-439C-99F4-87DAEC13C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0CA0-FE6E-4BF5-AD4C-92758F077A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9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9C2A5-D439-4E51-A9E4-27478A6935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1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96CE4-4D5D-4993-94ED-15307F1085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493CA-5E3B-4812-B864-85CB90540F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2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7C358-1B5F-49C3-A1EE-8385C82494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8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37F66-E877-4645-BF39-31CFC91AA2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4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F6B19-BE69-4E66-8CA4-2D2489B4C5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0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3CCF4-6671-4F40-A583-589B0D42A3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3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5DFA-1833-4F9D-A136-8BDC4ECD75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5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0EB8-5DE6-45B4-8F68-E143BD39E7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11E45-6FCF-4701-9357-2ABD9DAAD1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6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3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2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3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2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3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microsoft.com/office/2007/relationships/hdphoto" Target="../media/hdphoto3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E49D1C-1A8E-442D-8A74-3D3602B924C4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01" name="Picture 177" descr="teaching with authority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1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9A9E57-2B7F-4A81-8F2F-E43ABFD6BBC9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79" name="Picture 183" descr="teaching with authority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F335A3-6438-4125-8BAA-E3C2A107D57A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450" name="Picture 90" descr="teaching with authority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 intensity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9A9E57-2B7F-4A81-8F2F-E43ABFD6BBC9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79" name="Picture 183" descr="teaching with authority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9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F335A3-6438-4125-8BAA-E3C2A107D57A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450" name="Picture 90" descr="teaching with authority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 intensity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7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9A9E57-2B7F-4A81-8F2F-E43ABFD6BBC9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79" name="Picture 183" descr="teaching with authority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8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F335A3-6438-4125-8BAA-E3C2A107D57A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450" name="Picture 90" descr="teaching with authority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 intensity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F335A3-6438-4125-8BAA-E3C2A107D57A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450" name="Picture 90" descr="teaching with authority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 intensity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2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9A9E57-2B7F-4A81-8F2F-E43ABFD6BBC9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79" name="Picture 183" descr="teaching with authority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1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>
                <a:latin typeface="ClearviewText Thin" pitchFamily="34" charset="0"/>
              </a:rPr>
              <a:t>New Testament Authorized Plan of Salvation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b="1" u="sng" dirty="0" smtClean="0">
                <a:solidFill>
                  <a:schemeClr val="bg1"/>
                </a:solidFill>
                <a:latin typeface="ClearviewText Light" pitchFamily="34" charset="0"/>
              </a:rPr>
              <a:t>Believe</a:t>
            </a:r>
            <a:r>
              <a:rPr lang="en-US" altLang="en-US" sz="4000" dirty="0" smtClean="0">
                <a:solidFill>
                  <a:schemeClr val="bg1"/>
                </a:solidFill>
                <a:latin typeface="ClearviewText Light" pitchFamily="34" charset="0"/>
              </a:rPr>
              <a:t> in Jesus and the Gospel </a:t>
            </a:r>
            <a:r>
              <a:rPr lang="en-US" altLang="en-US" sz="3600" i="1" dirty="0" smtClean="0">
                <a:solidFill>
                  <a:schemeClr val="bg1"/>
                </a:solidFill>
                <a:latin typeface="ClearviewText Light" pitchFamily="34" charset="0"/>
              </a:rPr>
              <a:t>(</a:t>
            </a:r>
            <a:r>
              <a:rPr lang="en-US" altLang="en-US" sz="3600" i="1" dirty="0" err="1" smtClean="0">
                <a:solidFill>
                  <a:schemeClr val="bg1"/>
                </a:solidFill>
                <a:latin typeface="ClearviewText Light" pitchFamily="34" charset="0"/>
              </a:rPr>
              <a:t>Jn</a:t>
            </a:r>
            <a:r>
              <a:rPr lang="en-US" altLang="en-US" sz="3600" i="1" dirty="0" smtClean="0">
                <a:solidFill>
                  <a:schemeClr val="bg1"/>
                </a:solidFill>
                <a:latin typeface="ClearviewText Light" pitchFamily="34" charset="0"/>
              </a:rPr>
              <a:t> 8:24)</a:t>
            </a:r>
          </a:p>
          <a:p>
            <a:pPr>
              <a:lnSpc>
                <a:spcPct val="90000"/>
              </a:lnSpc>
            </a:pPr>
            <a:r>
              <a:rPr lang="en-US" altLang="en-US" sz="4000" b="1" u="sng" dirty="0" smtClean="0">
                <a:solidFill>
                  <a:schemeClr val="bg1"/>
                </a:solidFill>
                <a:latin typeface="ClearviewText Light" pitchFamily="34" charset="0"/>
              </a:rPr>
              <a:t>Repent</a:t>
            </a:r>
            <a:r>
              <a:rPr lang="en-US" altLang="en-US" sz="4000" dirty="0" smtClean="0">
                <a:solidFill>
                  <a:schemeClr val="bg1"/>
                </a:solidFill>
                <a:latin typeface="ClearviewText Light" pitchFamily="34" charset="0"/>
              </a:rPr>
              <a:t> of sinful ways </a:t>
            </a:r>
            <a:br>
              <a:rPr lang="en-US" altLang="en-US" sz="4000" dirty="0" smtClean="0">
                <a:solidFill>
                  <a:schemeClr val="bg1"/>
                </a:solidFill>
                <a:latin typeface="ClearviewText Light" pitchFamily="34" charset="0"/>
              </a:rPr>
            </a:br>
            <a:r>
              <a:rPr lang="en-US" altLang="en-US" sz="3600" i="1" dirty="0" smtClean="0">
                <a:solidFill>
                  <a:schemeClr val="bg1"/>
                </a:solidFill>
                <a:latin typeface="ClearviewText Light" pitchFamily="34" charset="0"/>
              </a:rPr>
              <a:t>(Acts 17:30)</a:t>
            </a:r>
          </a:p>
          <a:p>
            <a:pPr>
              <a:lnSpc>
                <a:spcPct val="90000"/>
              </a:lnSpc>
            </a:pPr>
            <a:r>
              <a:rPr lang="en-US" altLang="en-US" sz="4000" b="1" u="sng" dirty="0" smtClean="0">
                <a:solidFill>
                  <a:schemeClr val="bg1"/>
                </a:solidFill>
                <a:latin typeface="ClearviewText Light" pitchFamily="34" charset="0"/>
              </a:rPr>
              <a:t>Confess</a:t>
            </a:r>
            <a:r>
              <a:rPr lang="en-US" altLang="en-US" sz="4000" dirty="0" smtClean="0">
                <a:solidFill>
                  <a:schemeClr val="bg1"/>
                </a:solidFill>
                <a:latin typeface="ClearviewText Light" pitchFamily="34" charset="0"/>
              </a:rPr>
              <a:t> Christ’s name </a:t>
            </a:r>
            <a:r>
              <a:rPr lang="en-US" altLang="en-US" sz="3600" i="1" dirty="0" smtClean="0">
                <a:solidFill>
                  <a:schemeClr val="bg1"/>
                </a:solidFill>
                <a:latin typeface="ClearviewText Light" pitchFamily="34" charset="0"/>
              </a:rPr>
              <a:t>(Rom 10:9)</a:t>
            </a:r>
          </a:p>
          <a:p>
            <a:pPr>
              <a:lnSpc>
                <a:spcPct val="90000"/>
              </a:lnSpc>
            </a:pPr>
            <a:r>
              <a:rPr lang="en-US" altLang="en-US" sz="4000" b="1" u="sng" dirty="0" smtClean="0">
                <a:solidFill>
                  <a:schemeClr val="bg1"/>
                </a:solidFill>
                <a:latin typeface="ClearviewText Light" pitchFamily="34" charset="0"/>
              </a:rPr>
              <a:t>Be</a:t>
            </a:r>
            <a:r>
              <a:rPr lang="en-US" altLang="en-US" sz="4000" dirty="0" smtClean="0">
                <a:solidFill>
                  <a:schemeClr val="bg1"/>
                </a:solidFill>
                <a:latin typeface="ClearviewText Light" pitchFamily="34" charset="0"/>
              </a:rPr>
              <a:t> </a:t>
            </a:r>
            <a:r>
              <a:rPr lang="en-US" altLang="en-US" sz="4000" b="1" u="sng" dirty="0" smtClean="0">
                <a:solidFill>
                  <a:schemeClr val="bg1"/>
                </a:solidFill>
                <a:latin typeface="ClearviewText Light" pitchFamily="34" charset="0"/>
              </a:rPr>
              <a:t>Baptized</a:t>
            </a:r>
            <a:r>
              <a:rPr lang="en-US" altLang="en-US" sz="4000" dirty="0" smtClean="0">
                <a:solidFill>
                  <a:schemeClr val="bg1"/>
                </a:solidFill>
                <a:latin typeface="ClearviewText Light" pitchFamily="34" charset="0"/>
              </a:rPr>
              <a:t> in water </a:t>
            </a:r>
            <a:r>
              <a:rPr lang="en-US" altLang="en-US" sz="3600" i="1" dirty="0" smtClean="0">
                <a:solidFill>
                  <a:schemeClr val="bg1"/>
                </a:solidFill>
                <a:latin typeface="ClearviewText Light" pitchFamily="34" charset="0"/>
              </a:rPr>
              <a:t>(Rom 6:4)</a:t>
            </a:r>
          </a:p>
          <a:p>
            <a:pPr>
              <a:lnSpc>
                <a:spcPct val="90000"/>
              </a:lnSpc>
            </a:pPr>
            <a:r>
              <a:rPr lang="en-US" altLang="en-US" sz="4000" b="1" u="sng" dirty="0" smtClean="0">
                <a:solidFill>
                  <a:schemeClr val="bg1"/>
                </a:solidFill>
                <a:latin typeface="ClearviewText Light" pitchFamily="34" charset="0"/>
              </a:rPr>
              <a:t>Remain faithful</a:t>
            </a:r>
            <a:r>
              <a:rPr lang="en-US" altLang="en-US" sz="4000" dirty="0" smtClean="0">
                <a:solidFill>
                  <a:schemeClr val="bg1"/>
                </a:solidFill>
                <a:latin typeface="ClearviewText Light" pitchFamily="34" charset="0"/>
              </a:rPr>
              <a:t> till death </a:t>
            </a:r>
            <a:br>
              <a:rPr lang="en-US" altLang="en-US" sz="4000" dirty="0" smtClean="0">
                <a:solidFill>
                  <a:schemeClr val="bg1"/>
                </a:solidFill>
                <a:latin typeface="ClearviewText Light" pitchFamily="34" charset="0"/>
              </a:rPr>
            </a:br>
            <a:r>
              <a:rPr lang="en-US" altLang="en-US" sz="3600" i="1" dirty="0" smtClean="0">
                <a:solidFill>
                  <a:schemeClr val="bg1"/>
                </a:solidFill>
                <a:latin typeface="ClearviewText Light" pitchFamily="34" charset="0"/>
              </a:rPr>
              <a:t>(Matt 10:22)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learviewText Thin" pitchFamily="34" charset="0"/>
              </a:rPr>
              <a:t>How Do We Teach With </a:t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learviewText Thin" pitchFamily="34" charset="0"/>
              </a:rPr>
            </a:br>
            <a:r>
              <a:rPr lang="en-US" sz="7200" b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AUTHORITY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learviewText Thin" pitchFamily="34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learviewText Thin" pitchFamily="34" charset="0"/>
              </a:rPr>
              <a:t>Today?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learviewText Th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2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03850"/>
            <a:ext cx="9144000" cy="14541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Two Sources of Recognized Authority</a:t>
            </a:r>
            <a:endParaRPr lang="en-US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2284413"/>
            <a:ext cx="2976563" cy="3119437"/>
          </a:xfrm>
          <a:prstGeom prst="rect">
            <a:avLst/>
          </a:prstGeom>
          <a:solidFill>
            <a:srgbClr val="FF66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ClearviewText Thin" pitchFamily="34" charset="0"/>
              </a:rPr>
              <a:t>“By what authority are You doing these things? And who gave You this authority?” </a:t>
            </a:r>
            <a:br>
              <a:rPr lang="en-US" altLang="en-US" sz="2800" dirty="0">
                <a:solidFill>
                  <a:schemeClr val="bg1"/>
                </a:solidFill>
                <a:latin typeface="ClearviewText Thin" pitchFamily="34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ClearviewText Thin" pitchFamily="34" charset="0"/>
              </a:rPr>
              <a:t>(21:23)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276600" y="3656261"/>
            <a:ext cx="1455814" cy="917079"/>
          </a:xfrm>
          <a:prstGeom prst="rightArrow">
            <a:avLst>
              <a:gd name="adj1" fmla="val 50000"/>
              <a:gd name="adj2" fmla="val 47722"/>
            </a:avLst>
          </a:prstGeom>
          <a:solidFill>
            <a:srgbClr val="FF66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800600" y="2397125"/>
            <a:ext cx="4191000" cy="3607177"/>
          </a:xfrm>
          <a:prstGeom prst="upDownArrowCallout">
            <a:avLst>
              <a:gd name="adj1" fmla="val 29543"/>
              <a:gd name="adj2" fmla="val 29543"/>
              <a:gd name="adj3" fmla="val 12500"/>
              <a:gd name="adj4" fmla="val 50000"/>
            </a:avLst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ClearviewText Light" pitchFamily="34" charset="0"/>
              </a:rPr>
              <a:t>“The baptism of </a:t>
            </a:r>
            <a:r>
              <a:rPr lang="en-US" altLang="en-US" sz="2800" dirty="0" smtClean="0">
                <a:solidFill>
                  <a:schemeClr val="bg1"/>
                </a:solidFill>
                <a:latin typeface="ClearviewText Light" pitchFamily="34" charset="0"/>
              </a:rPr>
              <a:t>John—where </a:t>
            </a:r>
            <a:r>
              <a:rPr lang="en-US" altLang="en-US" sz="2800" dirty="0">
                <a:solidFill>
                  <a:schemeClr val="bg1"/>
                </a:solidFill>
                <a:latin typeface="ClearviewText Light" pitchFamily="34" charset="0"/>
              </a:rPr>
              <a:t>was it from? From heaven or from men?” (</a:t>
            </a:r>
            <a:r>
              <a:rPr lang="en-US" altLang="en-US" sz="2800" dirty="0" smtClean="0">
                <a:solidFill>
                  <a:schemeClr val="bg1"/>
                </a:solidFill>
                <a:latin typeface="ClearviewText Light" pitchFamily="34" charset="0"/>
              </a:rPr>
              <a:t>21:25)</a:t>
            </a:r>
            <a:endParaRPr lang="en-US" altLang="en-US" sz="2800" dirty="0">
              <a:solidFill>
                <a:schemeClr val="bg1"/>
              </a:solidFill>
              <a:latin typeface="ClearviewText Light" pitchFamily="34" charset="0"/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6227210" y="6019800"/>
            <a:ext cx="1382230" cy="735747"/>
          </a:xfrm>
          <a:prstGeom prst="ellipse">
            <a:avLst/>
          </a:prstGeom>
          <a:solidFill>
            <a:srgbClr val="C0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MEN</a:t>
            </a: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5794752" y="1626453"/>
            <a:ext cx="2206248" cy="735747"/>
          </a:xfrm>
          <a:prstGeom prst="ellipse">
            <a:avLst/>
          </a:prstGeom>
          <a:solidFill>
            <a:srgbClr val="99CC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800" dirty="0">
                <a:solidFill>
                  <a:schemeClr val="bg1"/>
                </a:solidFill>
                <a:latin typeface="ClearviewText Thin" pitchFamily="34" charset="0"/>
              </a:rPr>
              <a:t>HEAVEN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886" y="5746204"/>
            <a:ext cx="45945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Matt. 21:23-27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899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3" grpId="0" animBg="1"/>
      <p:bldP spid="82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Way To Establish Authority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Group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766654"/>
              </p:ext>
            </p:extLst>
          </p:nvPr>
        </p:nvGraphicFramePr>
        <p:xfrm>
          <a:off x="685800" y="1981200"/>
          <a:ext cx="8077200" cy="2895599"/>
        </p:xfrm>
        <a:graphic>
          <a:graphicData uri="http://schemas.openxmlformats.org/drawingml/2006/table">
            <a:tbl>
              <a:tblPr/>
              <a:tblGrid>
                <a:gridCol w="3810000"/>
                <a:gridCol w="4267200"/>
              </a:tblGrid>
              <a:tr h="569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Black" panose="020B0A04020102020204" pitchFamily="34" charset="0"/>
                        </a:rPr>
                        <a:t>AUTHORITY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Black" panose="020B0A04020102020204" pitchFamily="34" charset="0"/>
                        </a:rPr>
                        <a:t>REFERENCE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569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Statement of Fact</a:t>
                      </a:r>
                      <a:endParaRPr kumimoji="0" lang="en-US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Matthew 2:1; Mark. 16:16</a:t>
                      </a:r>
                      <a:endParaRPr kumimoji="0" lang="en-US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69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Direct Commandment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Revelation 22:14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69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Approved Example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 Corinthians 11:1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074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Necessary Implication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John 3:2; 9:17, 31-33</a:t>
                      </a:r>
                      <a:endParaRPr kumimoji="0" lang="en-US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035860" y="4132385"/>
            <a:ext cx="158588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7752" y="4724400"/>
            <a:ext cx="166677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110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138173"/>
              </p:ext>
            </p:extLst>
          </p:nvPr>
        </p:nvGraphicFramePr>
        <p:xfrm>
          <a:off x="685800" y="2712056"/>
          <a:ext cx="7772400" cy="3536344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Black" panose="020B0A04020102020204" pitchFamily="34" charset="0"/>
                        </a:rPr>
                        <a:t>CASE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GENERIC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SPECIFIC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Noah</a:t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(Gen. 6:14)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Wood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“Gopher”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Naaman</a:t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kumimoji="0" lang="en-US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(2 Kin. 5:10-12)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“Jordan”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Jesus</a:t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kumimoji="0" lang="en-US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(Mk. 16:15)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Preach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“Gospel”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Praise</a:t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kumimoji="0" lang="en-US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(Eph. 5:19)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Music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“Sing”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Generic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learviewText Thin" pitchFamily="34" charset="0"/>
              </a:rPr>
              <a:t> 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learviewText Thin" pitchFamily="34" charset="0"/>
              </a:rPr>
              <a:t>Versus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learviewText Thin" pitchFamily="34" charset="0"/>
              </a:rPr>
              <a:t> 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Specific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learviewText Thin" pitchFamily="34" charset="0"/>
              </a:rPr>
              <a:t>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Authority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543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Place of Expediencies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1. The command has to be authorized for an expediency to be authorized</a:t>
            </a:r>
            <a:endParaRPr lang="en-US" dirty="0"/>
          </a:p>
        </p:txBody>
      </p:sp>
      <p:graphicFrame>
        <p:nvGraphicFramePr>
          <p:cNvPr id="4" name="Group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536287"/>
              </p:ext>
            </p:extLst>
          </p:nvPr>
        </p:nvGraphicFramePr>
        <p:xfrm>
          <a:off x="457200" y="2818736"/>
          <a:ext cx="8229600" cy="3902104"/>
        </p:xfrm>
        <a:graphic>
          <a:graphicData uri="http://schemas.openxmlformats.org/drawingml/2006/table">
            <a:tbl>
              <a:tblPr/>
              <a:tblGrid>
                <a:gridCol w="2743200"/>
                <a:gridCol w="2667000"/>
                <a:gridCol w="2819400"/>
              </a:tblGrid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Black" panose="020B0A04020102020204" pitchFamily="34" charset="0"/>
                        </a:rPr>
                        <a:t>COMMAND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AUTHORIZES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EXPEDIENTS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Build Ark</a:t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(Gen. 6:14)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Tools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saw, hammer, measuring device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Assemble</a:t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kumimoji="0" lang="en-US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(Heb. 10:25)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rent, buy, build, house, room, etc.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Baptize</a:t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kumimoji="0" lang="en-US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(Mk. 16:16)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lake, river, ocean, pool, baptistery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Recreation</a:t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kumimoji="0" lang="en-US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(???)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gym, arcade, campground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867400"/>
            <a:ext cx="2743200" cy="838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590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Place of Expediencies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2. The “expediency” doesn’t change the action being done</a:t>
            </a:r>
            <a:endParaRPr lang="en-US" dirty="0"/>
          </a:p>
        </p:txBody>
      </p:sp>
      <p:graphicFrame>
        <p:nvGraphicFramePr>
          <p:cNvPr id="4" name="Group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773207"/>
              </p:ext>
            </p:extLst>
          </p:nvPr>
        </p:nvGraphicFramePr>
        <p:xfrm>
          <a:off x="457200" y="2818736"/>
          <a:ext cx="8229600" cy="3810664"/>
        </p:xfrm>
        <a:graphic>
          <a:graphicData uri="http://schemas.openxmlformats.org/drawingml/2006/table">
            <a:tbl>
              <a:tblPr/>
              <a:tblGrid>
                <a:gridCol w="2743200"/>
                <a:gridCol w="2667000"/>
                <a:gridCol w="2819400"/>
              </a:tblGrid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Black" panose="020B0A04020102020204" pitchFamily="34" charset="0"/>
                        </a:rPr>
                        <a:t>COMMAND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AUTHORIZES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VIOLATION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Sing One To Another</a:t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(Eph. 5:19)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books, lights,  lyrics on screen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bands, instrumental music, choirs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Preach Gospel</a:t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kumimoji="0" lang="en-US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(Mark 16:16)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microphone, charts, podium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plays, magic, another message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10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Baptize</a:t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kumimoji="0" lang="en-US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(Mk. 16:16)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Baptistery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E9C794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E9C794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E9C794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9C79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swimming parties, water slide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313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 smtClean="0">
                <a:latin typeface="ClearviewText Thin" pitchFamily="34" charset="0"/>
              </a:rPr>
              <a:t>Authority in Religion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581400"/>
          </a:xfr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learviewText Thin" pitchFamily="34" charset="0"/>
              </a:rPr>
              <a:t>Beware of False Standards of Authority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learviewText Thin" pitchFamily="34" charset="0"/>
              </a:rPr>
              <a:t>Conscience or Feelings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learviewText Light" pitchFamily="34" charset="0"/>
              </a:rPr>
              <a:t>Prov. 14:12; 16:25; Jer. 10:23; 17:9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learviewText Thin" pitchFamily="34" charset="0"/>
              </a:rPr>
              <a:t>The Wisdom of Men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learviewText Light" pitchFamily="34" charset="0"/>
              </a:rPr>
              <a:t>1 Cor. 2:4-5; 1:21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learviewText Thin" pitchFamily="34" charset="0"/>
              </a:rPr>
              <a:t>The Majority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learviewText Light" pitchFamily="34" charset="0"/>
              </a:rPr>
              <a:t>Lk. 13:23-24; Exod. 23:2; Deut. 7:7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 smtClean="0">
                <a:latin typeface="ClearviewText Thin" pitchFamily="34" charset="0"/>
              </a:rPr>
              <a:t>Authority in Religion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429000"/>
          </a:xfr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learviewText Thin" pitchFamily="34" charset="0"/>
              </a:rPr>
              <a:t>Beware of False Standards of Authority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learviewText Thin" pitchFamily="34" charset="0"/>
              </a:rPr>
              <a:t>Relatives</a:t>
            </a:r>
            <a:endParaRPr lang="en-US" altLang="en-US" dirty="0" smtClean="0">
              <a:solidFill>
                <a:schemeClr val="bg1"/>
              </a:solidFill>
              <a:latin typeface="ClearviewText Thin" pitchFamily="34" charset="0"/>
            </a:endParaRP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learviewText Light" pitchFamily="34" charset="0"/>
              </a:rPr>
              <a:t>Matt 10:37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learviewText Thin" pitchFamily="34" charset="0"/>
              </a:rPr>
              <a:t>The Old Testament – Law of Moses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learviewText Light" pitchFamily="34" charset="0"/>
              </a:rPr>
              <a:t>Gal 3:19-25; Col 2:14; Eph. 2:15; 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learviewText Light" pitchFamily="34" charset="0"/>
              </a:rPr>
              <a:t>Heb. 9:16-17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learviewText Light" pitchFamily="34" charset="0"/>
              </a:rPr>
              <a:t>Reasons why it is called “Old!” (Heb. 8:6-13)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347</Words>
  <Application>Microsoft Office PowerPoint</Application>
  <PresentationFormat>On-screen Show (4:3)</PresentationFormat>
  <Paragraphs>94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Times New Roman</vt:lpstr>
      <vt:lpstr>Calibri</vt:lpstr>
      <vt:lpstr>ClearviewText Thin</vt:lpstr>
      <vt:lpstr>Arial Black</vt:lpstr>
      <vt:lpstr>ClearviewText Light</vt:lpstr>
      <vt:lpstr>1_Default Design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PowerPoint Presentation</vt:lpstr>
      <vt:lpstr>How Do We Teach With  AUTHORITY Today?</vt:lpstr>
      <vt:lpstr>Two Sources of Recognized Authority</vt:lpstr>
      <vt:lpstr>The Way To Establish Authority</vt:lpstr>
      <vt:lpstr>Generic Versus Specific Authority</vt:lpstr>
      <vt:lpstr>The Place of Expediencies</vt:lpstr>
      <vt:lpstr>The Place of Expediencies</vt:lpstr>
      <vt:lpstr>Authority in Religion</vt:lpstr>
      <vt:lpstr>Authority in Religion</vt:lpstr>
      <vt:lpstr>New Testament Authorized Plan of Salvation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With Authority</dc:title>
  <dc:creator>gen1@revandcreation.com;Steve Monts</dc:creator>
  <cp:lastModifiedBy>Steven J. Wallace</cp:lastModifiedBy>
  <cp:revision>58</cp:revision>
  <dcterms:created xsi:type="dcterms:W3CDTF">2002-02-21T22:26:20Z</dcterms:created>
  <dcterms:modified xsi:type="dcterms:W3CDTF">2015-04-24T21:06:26Z</dcterms:modified>
</cp:coreProperties>
</file>